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8"/>
  </p:handoutMasterIdLst>
  <p:sldIdLst>
    <p:sldId id="256" r:id="rId3"/>
    <p:sldId id="257" r:id="rId4"/>
    <p:sldId id="262" r:id="rId5"/>
    <p:sldId id="279" r:id="rId6"/>
    <p:sldId id="285" r:id="rId7"/>
    <p:sldId id="286" r:id="rId8"/>
    <p:sldId id="280" r:id="rId9"/>
    <p:sldId id="281" r:id="rId10"/>
    <p:sldId id="282" r:id="rId11"/>
    <p:sldId id="283" r:id="rId12"/>
    <p:sldId id="284" r:id="rId13"/>
    <p:sldId id="288" r:id="rId14"/>
    <p:sldId id="276" r:id="rId15"/>
    <p:sldId id="277" r:id="rId16"/>
    <p:sldId id="292" r:id="rId17"/>
    <p:sldId id="263" r:id="rId18"/>
    <p:sldId id="259" r:id="rId19"/>
    <p:sldId id="294" r:id="rId20"/>
    <p:sldId id="295" r:id="rId21"/>
    <p:sldId id="264" r:id="rId22"/>
    <p:sldId id="267" r:id="rId23"/>
    <p:sldId id="266" r:id="rId24"/>
    <p:sldId id="290" r:id="rId25"/>
    <p:sldId id="289" r:id="rId26"/>
    <p:sldId id="291" r:id="rId2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F1F"/>
    <a:srgbClr val="C68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1" autoAdjust="0"/>
  </p:normalViewPr>
  <p:slideViewPr>
    <p:cSldViewPr>
      <p:cViewPr varScale="1">
        <p:scale>
          <a:sx n="74" d="100"/>
          <a:sy n="74" d="100"/>
        </p:scale>
        <p:origin x="-62" y="-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>
              <a:defRPr sz="1200"/>
            </a:lvl1pPr>
          </a:lstStyle>
          <a:p>
            <a:fld id="{70395EED-B149-461C-B4C5-7B9965BB13D5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>
              <a:defRPr sz="1200"/>
            </a:lvl1pPr>
          </a:lstStyle>
          <a:p>
            <a:fld id="{2DB83F5C-ED09-4B20-86D4-FCFD641F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5FD5-25CF-403B-9D1B-CEFF416235C9}" type="datetimeFigureOut">
              <a:rPr lang="en-US" smtClean="0"/>
              <a:t>05/12/17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CF31-ABEC-42D8-A1CA-E285E8BD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4275-612B-4846-814C-7294060748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5BB1-61C0-4309-ADD0-2F800F104B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3925"/>
            <a:ext cx="9144000" cy="517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5749"/>
            <a:ext cx="6629400" cy="2739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626567"/>
            <a:ext cx="594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2017 Annual Meeting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20" y="285749"/>
            <a:ext cx="6608885" cy="27399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5" y="285749"/>
            <a:ext cx="6632575" cy="273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419351"/>
            <a:ext cx="8153400" cy="1323439"/>
          </a:xfrm>
          <a:prstGeom prst="rect">
            <a:avLst/>
          </a:prstGeom>
          <a:noFill/>
          <a:effectLst>
            <a:outerShdw blurRad="889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Lake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Village  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Shores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Community Association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14351"/>
            <a:ext cx="739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Bid and Proposal Services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Process)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Bidders Solicitation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Agreement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and Project Specifications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 Review Services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1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1951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and Supervision </a:t>
            </a:r>
            <a:endParaRPr lang="en-US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Pending)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Equipment Submittals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Meetings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Inspection and Supervision</a:t>
            </a:r>
          </a:p>
          <a:p>
            <a:r>
              <a:rPr lang="en-US" sz="2800" dirty="0">
                <a:solidFill>
                  <a:prstClr val="white"/>
                </a:solidFill>
              </a:rPr>
              <a:t> 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1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9550"/>
            <a:ext cx="7467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LaBelle/Marvin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Perez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3" y="0"/>
            <a:ext cx="763878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5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-1465"/>
            <a:ext cx="7336604" cy="5129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2857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 </a:t>
            </a:r>
            <a:r>
              <a:rPr lang="en-US" sz="2400" b="1" spc="5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AS–BUILT VARIATIONS</a:t>
            </a:r>
            <a:endParaRPr lang="en-US" sz="2400" b="1" spc="5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-1465"/>
            <a:ext cx="5257800" cy="28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731282"/>
            <a:ext cx="63460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0" y="1047750"/>
            <a:ext cx="7854593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3375"/>
            <a:ext cx="3633683" cy="224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01" y="2563141"/>
            <a:ext cx="3809341" cy="2237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62" y="888877"/>
            <a:ext cx="3670720" cy="2121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51" y="3543235"/>
            <a:ext cx="2345905" cy="9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3972"/>
            <a:ext cx="7719116" cy="4603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4996" y="1333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REPLACEMENT SECTION</a:t>
            </a:r>
            <a:endParaRPr lang="en-US" sz="2400" spc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514350"/>
            <a:ext cx="63460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92" y="0"/>
            <a:ext cx="5172808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0" y="438150"/>
            <a:ext cx="4379324" cy="4114800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lowchart: Manual Input 7"/>
          <p:cNvSpPr/>
          <p:nvPr/>
        </p:nvSpPr>
        <p:spPr>
          <a:xfrm rot="10800000" flipV="1">
            <a:off x="5037992" y="1809751"/>
            <a:ext cx="659423" cy="228600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7415" y="1866900"/>
            <a:ext cx="2971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2" y="2190750"/>
            <a:ext cx="2954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6209" y="2952750"/>
            <a:ext cx="2954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06208" y="2038352"/>
            <a:ext cx="8793" cy="12191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2400" y="295275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43800" y="23388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6209" y="2190750"/>
            <a:ext cx="999393" cy="762000"/>
          </a:xfrm>
          <a:prstGeom prst="rect">
            <a:avLst/>
          </a:prstGeom>
          <a:solidFill>
            <a:srgbClr val="C6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952750"/>
            <a:ext cx="990600" cy="685800"/>
          </a:xfrm>
          <a:prstGeom prst="rect">
            <a:avLst/>
          </a:prstGeom>
          <a:solidFill>
            <a:srgbClr val="5F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1866900"/>
            <a:ext cx="990600" cy="967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23792" y="2082318"/>
            <a:ext cx="981808" cy="108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23792" y="1963627"/>
            <a:ext cx="981808" cy="10843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6208" y="2952750"/>
            <a:ext cx="999392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4831" y="13436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3”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72400" y="1866900"/>
            <a:ext cx="0" cy="32385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7992" y="590550"/>
            <a:ext cx="395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Designed Replacement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992" y="4552950"/>
            <a:ext cx="28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Sample Illustration Only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594" y="3938954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Endurance / Life / Durability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85750"/>
            <a:ext cx="5875333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5631" y="417622"/>
            <a:ext cx="7361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Lake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Villages Shores                                                                                          Street Rehab &amp; Paving                                                                                                by Priority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437680"/>
            <a:ext cx="4191000" cy="34163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Priority	 Street	    Projected Schedule</a:t>
            </a:r>
          </a:p>
          <a:p>
            <a:pPr marL="800100" lvl="1" indent="-342900">
              <a:buAutoNum type="arabicPlain"/>
            </a:pPr>
            <a:r>
              <a:rPr lang="en-US" dirty="0" smtClean="0">
                <a:solidFill>
                  <a:schemeClr val="bg1"/>
                </a:solidFill>
              </a:rPr>
              <a:t>Via Maria		2017</a:t>
            </a:r>
          </a:p>
          <a:p>
            <a:pPr marL="800100" lvl="1" indent="-342900">
              <a:buAutoNum type="arabicPlain"/>
            </a:pPr>
            <a:r>
              <a:rPr lang="en-US" dirty="0" smtClean="0">
                <a:solidFill>
                  <a:schemeClr val="bg1"/>
                </a:solidFill>
              </a:rPr>
              <a:t>Via Oporto</a:t>
            </a:r>
          </a:p>
          <a:p>
            <a:pPr marL="800100" lvl="1" indent="-342900">
              <a:buAutoNum type="arabicPlain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AutoNum type="arabicPlain"/>
            </a:pPr>
            <a:r>
              <a:rPr lang="en-US" dirty="0" smtClean="0">
                <a:solidFill>
                  <a:schemeClr val="bg1"/>
                </a:solidFill>
              </a:rPr>
              <a:t>Via </a:t>
            </a:r>
            <a:r>
              <a:rPr lang="en-US" dirty="0" err="1" smtClean="0">
                <a:solidFill>
                  <a:schemeClr val="bg1"/>
                </a:solidFill>
              </a:rPr>
              <a:t>Morena</a:t>
            </a:r>
            <a:r>
              <a:rPr lang="en-US" dirty="0" smtClean="0">
                <a:solidFill>
                  <a:schemeClr val="bg1"/>
                </a:solidFill>
              </a:rPr>
              <a:t>	2018</a:t>
            </a:r>
          </a:p>
          <a:p>
            <a:pPr marL="800100" lvl="1" indent="-342900">
              <a:buAutoNum type="arabicPlain"/>
            </a:pPr>
            <a:r>
              <a:rPr lang="en-US" dirty="0" smtClean="0">
                <a:solidFill>
                  <a:schemeClr val="bg1"/>
                </a:solidFill>
              </a:rPr>
              <a:t>Via Apolina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		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    Via Fonte		2019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    Via Rene</a:t>
            </a:r>
          </a:p>
          <a:p>
            <a:pPr marL="800100" lvl="1" indent="-342900">
              <a:buAutoNum type="arabicPlain"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7    Via Andalusia	2020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    Via Murcia			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733550"/>
            <a:ext cx="4191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1504950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409950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874219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412658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3040618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8666" y="3225284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1066" y="566378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1437680"/>
            <a:ext cx="3048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74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0955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6328"/>
            <a:ext cx="8115300" cy="50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118"/>
            <a:ext cx="8115300" cy="50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4912" y="0"/>
            <a:ext cx="9193823" cy="51713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666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5749"/>
            <a:ext cx="6629400" cy="273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49"/>
            <a:ext cx="4953000" cy="2739969"/>
          </a:xfrm>
          <a:prstGeom prst="rect">
            <a:avLst/>
          </a:prstGeom>
          <a:effectLst>
            <a:outerShdw blurRad="76200" dist="889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3562351"/>
            <a:ext cx="7924800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Street Rehabilitation &amp; Paving Plan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2416618"/>
            <a:ext cx="7353300" cy="1323439"/>
          </a:xfrm>
          <a:prstGeom prst="rect">
            <a:avLst/>
          </a:prstGeom>
          <a:noFill/>
          <a:effectLst>
            <a:outerShdw blurRad="889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ake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Village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Shores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Community Association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1435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70" y="209551"/>
            <a:ext cx="4193931" cy="4659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92751"/>
            <a:ext cx="1234440" cy="124206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62600" y="51435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6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396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792" y="5143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 In Detail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1200150"/>
            <a:ext cx="3062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All-Point Considerations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Providing Answers Ahead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Follow-Up Methods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“Community” Effort</a:t>
            </a:r>
          </a:p>
        </p:txBody>
      </p:sp>
      <p:pic>
        <p:nvPicPr>
          <p:cNvPr id="1026" name="Picture 2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5" y="2097018"/>
            <a:ext cx="609722" cy="7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9" y="1192143"/>
            <a:ext cx="609722" cy="7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9" y="3057779"/>
            <a:ext cx="609722" cy="7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5" y="3890903"/>
            <a:ext cx="609722" cy="7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3350"/>
            <a:ext cx="4387066" cy="4876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6400" y="361949"/>
            <a:ext cx="3124200" cy="47819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51435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444" y="578883"/>
            <a:ext cx="2743200" cy="1957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Emergency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Nurse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Trash Pickup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Visitors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Contractors/Repairs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Mail Delivery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Deliveries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Liaison 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 Dept./EMTs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Postal Services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Police/Sheriff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Disposal Co.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… and many more!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Pickup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213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Covering The Bases: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578882"/>
            <a:ext cx="5377423" cy="4114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29100" y="1050511"/>
            <a:ext cx="571500" cy="424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29200" y="1050513"/>
            <a:ext cx="571500" cy="432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86150" y="1072125"/>
            <a:ext cx="285750" cy="9708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67400" y="788207"/>
            <a:ext cx="381000" cy="152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87212" y="1169208"/>
            <a:ext cx="285750" cy="2931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10400" y="717869"/>
            <a:ext cx="457200" cy="2227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48400" y="672612"/>
            <a:ext cx="381000" cy="703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086600" y="1367796"/>
            <a:ext cx="342900" cy="5634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99387" y="2126104"/>
            <a:ext cx="211015" cy="5554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119990" y="1931208"/>
            <a:ext cx="84808" cy="6405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38902" y="3528646"/>
            <a:ext cx="164123" cy="6433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423138" y="2842846"/>
            <a:ext cx="63012" cy="3385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92390" y="3829050"/>
            <a:ext cx="922460" cy="3429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53000" y="4372708"/>
            <a:ext cx="457200" cy="152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454644" y="3376246"/>
            <a:ext cx="31506" cy="152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676293" y="2730463"/>
            <a:ext cx="84993" cy="4930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Isosceles Triangle 69"/>
          <p:cNvSpPr/>
          <p:nvPr/>
        </p:nvSpPr>
        <p:spPr>
          <a:xfrm rot="5400000">
            <a:off x="2938097" y="676274"/>
            <a:ext cx="2286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23986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We’ll Keep You Informed 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3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06818"/>
            <a:ext cx="1834032" cy="18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1632" y="381081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You Deserve the Right to  Know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0955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 </a:t>
            </a:r>
            <a:r>
              <a:rPr lang="en-US" sz="2800" dirty="0" smtClean="0">
                <a:solidFill>
                  <a:prstClr val="white"/>
                </a:solidFill>
              </a:rPr>
              <a:t>	Today - printout of this presentation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	            - placement on ELVSCA </a:t>
            </a:r>
            <a:r>
              <a:rPr lang="en-US" sz="2800" dirty="0" smtClean="0">
                <a:solidFill>
                  <a:prstClr val="white"/>
                </a:solidFill>
              </a:rPr>
              <a:t>Website</a:t>
            </a:r>
            <a:endParaRPr lang="en-US" sz="2800" dirty="0" smtClean="0">
              <a:solidFill>
                <a:prstClr val="white"/>
              </a:solidFill>
            </a:endParaRPr>
          </a:p>
          <a:p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 smtClean="0">
                <a:solidFill>
                  <a:prstClr val="white"/>
                </a:solidFill>
              </a:rPr>
              <a:t>	Detail Schedules and Reminders Before 	</a:t>
            </a: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dirty="0" smtClean="0">
                <a:solidFill>
                  <a:prstClr val="white"/>
                </a:solidFill>
              </a:rPr>
              <a:t>Work Starts on your street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	FAQ – Answers to most frequently asked 	questions posted  to website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 smtClean="0">
                <a:solidFill>
                  <a:prstClr val="white"/>
                </a:solidFill>
              </a:rPr>
              <a:t>	</a:t>
            </a: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dirty="0" smtClean="0">
                <a:solidFill>
                  <a:prstClr val="white"/>
                </a:solidFill>
              </a:rPr>
              <a:t>Updates by your Street Rep, Board and 	StoneKastle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1" name="Picture 3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" y="230656"/>
            <a:ext cx="575668" cy="5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" y="4019550"/>
            <a:ext cx="575668" cy="5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" y="2742705"/>
            <a:ext cx="575668" cy="5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im's HP\AppData\Local\Microsoft\Windows\Temporary Internet Files\Content.IE5\Y4JTX5K6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" y="1395284"/>
            <a:ext cx="575668" cy="5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4912" y="0"/>
            <a:ext cx="9193823" cy="51713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667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5749"/>
            <a:ext cx="6629400" cy="2739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49"/>
            <a:ext cx="4953000" cy="2739969"/>
          </a:xfrm>
          <a:prstGeom prst="rect">
            <a:avLst/>
          </a:prstGeom>
          <a:effectLst>
            <a:outerShdw blurRad="76200" dist="889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3562351"/>
            <a:ext cx="7924800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Street Rehabilitation &amp; Paving Plan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2416618"/>
            <a:ext cx="7353300" cy="1323439"/>
          </a:xfrm>
          <a:prstGeom prst="rect">
            <a:avLst/>
          </a:prstGeom>
          <a:noFill/>
          <a:effectLst>
            <a:outerShdw blurRad="889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Lake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Village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Shores</a:t>
            </a:r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Community Association 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6792"/>
            <a:ext cx="51435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30152"/>
            <a:ext cx="2743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New Street 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Re-Newed Neighborhood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Retained Value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Pride in Community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23031"/>
            <a:ext cx="2549122" cy="1923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35" y="3105150"/>
            <a:ext cx="2946400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97" y="2223016"/>
            <a:ext cx="1608405" cy="2144540"/>
          </a:xfrm>
          <a:prstGeom prst="rect">
            <a:avLst/>
          </a:prstGeom>
          <a:effectLst>
            <a:outerShdw blurRad="88900" dist="1016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8" y="266700"/>
            <a:ext cx="2509032" cy="2938975"/>
          </a:xfrm>
          <a:prstGeom prst="rect">
            <a:avLst/>
          </a:prstGeom>
          <a:effectLst>
            <a:outerShdw blurRad="76200" dist="1143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28003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Jim's HP\AppData\Local\Microsoft\Windows\Temporary Internet Files\Content.IE5\IL9LA1XG\HappyOldPeopl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21" y="2671988"/>
            <a:ext cx="1434961" cy="1434961"/>
          </a:xfrm>
          <a:prstGeom prst="rect">
            <a:avLst/>
          </a:prstGeom>
          <a:noFill/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4351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Lifespan for Asphalt Streets:	 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~30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The 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Streets:  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Of 35 Years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892449"/>
            <a:ext cx="4038600" cy="303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630" y="361950"/>
            <a:ext cx="674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Conditions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892449"/>
            <a:ext cx="4038599" cy="3033346"/>
          </a:xfrm>
          <a:prstGeom prst="rect">
            <a:avLst/>
          </a:prstGeom>
          <a:effectLst>
            <a:outerShdw blurRad="101600" dist="1016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892449"/>
            <a:ext cx="4044461" cy="3033346"/>
          </a:xfrm>
          <a:prstGeom prst="rect">
            <a:avLst/>
          </a:prstGeom>
          <a:effectLst>
            <a:outerShdw blurRad="101600" dist="1016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5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892449"/>
            <a:ext cx="4038599" cy="3033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5" y="892449"/>
            <a:ext cx="4038600" cy="3033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53" y="892449"/>
            <a:ext cx="2309812" cy="3033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2" y="892449"/>
            <a:ext cx="4064997" cy="3033346"/>
          </a:xfrm>
          <a:prstGeom prst="rect">
            <a:avLst/>
          </a:prstGeom>
          <a:effectLst>
            <a:outerShdw blurRad="101600" dist="1016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449"/>
            <a:ext cx="4015194" cy="3033346"/>
          </a:xfrm>
          <a:prstGeom prst="rect">
            <a:avLst/>
          </a:prstGeom>
          <a:effectLst>
            <a:outerShdw blurRad="101600" dist="1016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3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4351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Limited to Periodic Slurry Treatment (~Every 4 Years)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~$40,000 - $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60,000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Reserve Funds Were Allocated for Maintenance Only</a:t>
            </a:r>
          </a:p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955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TO DATE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Review by Mr. Phil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Winkler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Retained LaBelle/Marvin</a:t>
            </a:r>
          </a:p>
          <a:p>
            <a:r>
              <a:rPr lang="en-US" sz="2800" dirty="0">
                <a:solidFill>
                  <a:prstClr val="white"/>
                </a:solidFill>
              </a:rPr>
              <a:t> </a:t>
            </a:r>
          </a:p>
          <a:p>
            <a:r>
              <a:rPr lang="en-US" sz="2800" dirty="0">
                <a:solidFill>
                  <a:prstClr val="white"/>
                </a:solidFill>
              </a:rPr>
              <a:t>	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1951"/>
            <a:ext cx="7467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Asphalt Rehabilitation Evaluation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(Complete)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Evaluations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Coring and Laboratory Testing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 Plans and Specifications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Prioritization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Estimates</a:t>
            </a:r>
          </a:p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Bidding Documents</a:t>
            </a:r>
          </a:p>
          <a:p>
            <a:r>
              <a:rPr lang="en-US" sz="2800" dirty="0">
                <a:solidFill>
                  <a:prstClr val="white"/>
                </a:solidFill>
              </a:rPr>
              <a:t> </a:t>
            </a:r>
          </a:p>
          <a:p>
            <a:r>
              <a:rPr lang="en-US" dirty="0">
                <a:solidFill>
                  <a:prstClr val="white"/>
                </a:solidFill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175</Words>
  <Application>Microsoft Office PowerPoint</Application>
  <PresentationFormat>On-screen Show (16:9)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Jim's HP</dc:creator>
  <cp:lastModifiedBy>Jim's HP</cp:lastModifiedBy>
  <cp:revision>86</cp:revision>
  <cp:lastPrinted>2017-05-05T16:50:52Z</cp:lastPrinted>
  <dcterms:created xsi:type="dcterms:W3CDTF">2017-03-04T18:15:25Z</dcterms:created>
  <dcterms:modified xsi:type="dcterms:W3CDTF">2017-05-12T16:11:26Z</dcterms:modified>
</cp:coreProperties>
</file>